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4" r:id="rId2"/>
  </p:sldMasterIdLst>
  <p:notesMasterIdLst>
    <p:notesMasterId r:id="rId7"/>
  </p:notesMasterIdLst>
  <p:handoutMasterIdLst>
    <p:handoutMasterId r:id="rId8"/>
  </p:handoutMasterIdLst>
  <p:sldIdLst>
    <p:sldId id="280" r:id="rId3"/>
    <p:sldId id="283" r:id="rId4"/>
    <p:sldId id="282" r:id="rId5"/>
    <p:sldId id="285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6" autoAdjust="0"/>
    <p:restoredTop sz="94660"/>
  </p:normalViewPr>
  <p:slideViewPr>
    <p:cSldViewPr snapToGrid="0">
      <p:cViewPr varScale="1">
        <p:scale>
          <a:sx n="62" d="100"/>
          <a:sy n="62" d="100"/>
        </p:scale>
        <p:origin x="102" y="27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0" d="100"/>
          <a:sy n="80" d="100"/>
        </p:scale>
        <p:origin x="2448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CB2E47-6F41-409B-AD22-834AE1EFF186}" type="datetimeFigureOut">
              <a:rPr lang="en-US" smtClean="0"/>
              <a:t>6/25/2016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80BE5A-9D85-4716-9443-9D9E66ACB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7826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D6744A-403D-42A1-BFE7-61DA46EE7C6C}" type="datetimeFigureOut">
              <a:rPr lang="en-US" smtClean="0"/>
              <a:t>6/25/2016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E05635-4EFD-4447-A451-86C57984FA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6023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 useBgFill="1">
        <p:nvSpPr>
          <p:cNvPr id="13" name="Rounded Rectangle 12"/>
          <p:cNvSpPr/>
          <p:nvPr/>
        </p:nvSpPr>
        <p:spPr>
          <a:xfrm>
            <a:off x="87084" y="69756"/>
            <a:ext cx="12017829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F3EA-1A78-4F07-BDC0-C8A1BD461199}" type="datetimeFigureOut">
              <a:rPr lang="en-US" smtClean="0"/>
              <a:t>6/25/2016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83909" y="1409972"/>
            <a:ext cx="12028716" cy="120580"/>
          </a:xfrm>
          <a:prstGeom prst="rect">
            <a:avLst/>
          </a:prstGeom>
          <a:solidFill>
            <a:srgbClr val="FFC000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1" name="Rectangle 10"/>
          <p:cNvSpPr/>
          <p:nvPr/>
        </p:nvSpPr>
        <p:spPr>
          <a:xfrm>
            <a:off x="83909" y="2976649"/>
            <a:ext cx="12028716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727200" y="3200400"/>
            <a:ext cx="85344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09600" y="1505931"/>
            <a:ext cx="10972800" cy="1470025"/>
          </a:xfrm>
        </p:spPr>
        <p:txBody>
          <a:bodyPr anchor="ctr"/>
          <a:lstStyle>
            <a:lvl1pPr algn="ctr">
              <a:defRPr lang="en-US" dirty="0">
                <a:solidFill>
                  <a:schemeClr val="bg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83909" y="1517300"/>
            <a:ext cx="12021004" cy="1458656"/>
          </a:xfrm>
          <a:prstGeom prst="rect">
            <a:avLst/>
          </a:prstGeom>
          <a:solidFill>
            <a:srgbClr val="FF99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0697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F3EA-1A78-4F07-BDC0-C8A1BD461199}" type="datetimeFigureOut">
              <a:rPr lang="en-US" smtClean="0"/>
              <a:t>6/25/2016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07736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F3EA-1A78-4F07-BDC0-C8A1BD461199}" type="datetimeFigureOut">
              <a:rPr lang="en-US" smtClean="0"/>
              <a:t>6/25/2016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274641"/>
            <a:ext cx="7416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2"/>
            <a:ext cx="268224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23587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F3EA-1A78-4F07-BDC0-C8A1BD461199}" type="datetimeFigureOut">
              <a:rPr lang="en-US" smtClean="0"/>
              <a:t>6/25/2016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1219200" y="1447800"/>
            <a:ext cx="10363200" cy="45720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16439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 useBgFill="1">
        <p:nvSpPr>
          <p:cNvPr id="10" name="Rounded Rectangle 9"/>
          <p:cNvSpPr/>
          <p:nvPr/>
        </p:nvSpPr>
        <p:spPr>
          <a:xfrm>
            <a:off x="87084" y="69756"/>
            <a:ext cx="12017829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F3EA-1A78-4F07-BDC0-C8A1BD461199}" type="datetimeFigureOut">
              <a:rPr lang="en-US" smtClean="0"/>
              <a:t>6/25/2016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66800" y="6172200"/>
            <a:ext cx="53340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92550" y="2376830"/>
            <a:ext cx="1201802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>
          <a:xfrm>
            <a:off x="92195" y="2341476"/>
            <a:ext cx="12018375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>
          <a:xfrm>
            <a:off x="91075" y="2468880"/>
            <a:ext cx="12019495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95072" y="6208776"/>
            <a:ext cx="609600" cy="457200"/>
          </a:xfrm>
        </p:spPr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547938"/>
            <a:ext cx="103632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952501"/>
            <a:ext cx="103632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908226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F3EA-1A78-4F07-BDC0-C8A1BD461199}" type="datetimeFigureOut">
              <a:rPr lang="en-US" smtClean="0"/>
              <a:t>6/25/2016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578600" y="1447800"/>
            <a:ext cx="4998720" cy="45720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1219200" y="1447800"/>
            <a:ext cx="4998720" cy="45720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5849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F3EA-1A78-4F07-BDC0-C8A1BD461199}" type="datetimeFigureOut">
              <a:rPr lang="en-US" smtClean="0"/>
              <a:t>6/25/2016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6604000" y="2247900"/>
            <a:ext cx="4978400" cy="38862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604000" y="1447800"/>
            <a:ext cx="49784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1219200" y="2247900"/>
            <a:ext cx="4978400" cy="38862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1447800"/>
            <a:ext cx="49784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73050"/>
            <a:ext cx="103632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11274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F3EA-1A78-4F07-BDC0-C8A1BD461199}" type="datetimeFigureOut">
              <a:rPr lang="en-US" smtClean="0"/>
              <a:t>6/25/2016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130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F3EA-1A78-4F07-BDC0-C8A1BD461199}" type="datetimeFigureOut">
              <a:rPr lang="en-US" smtClean="0"/>
              <a:t>6/25/2016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557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 useBgFill="1">
        <p:nvSpPr>
          <p:cNvPr id="9" name="Rounded Rectangle 8"/>
          <p:cNvSpPr/>
          <p:nvPr/>
        </p:nvSpPr>
        <p:spPr>
          <a:xfrm>
            <a:off x="85344" y="69755"/>
            <a:ext cx="12017829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F3EA-1A78-4F07-BDC0-C8A1BD461199}" type="datetimeFigureOut">
              <a:rPr lang="en-US" smtClean="0"/>
              <a:t>6/25/2016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3962400" y="1600200"/>
            <a:ext cx="7620000" cy="44958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219200" y="1600200"/>
            <a:ext cx="2540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73050"/>
            <a:ext cx="103632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566269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F3EA-1A78-4F07-BDC0-C8A1BD461199}" type="datetimeFigureOut">
              <a:rPr lang="en-US" smtClean="0"/>
              <a:t>6/25/2016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219200" y="6172200"/>
            <a:ext cx="518160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5072" y="6208776"/>
            <a:ext cx="609600" cy="457200"/>
          </a:xfrm>
        </p:spPr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91076" y="4683555"/>
            <a:ext cx="1200912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ectangle 11"/>
          <p:cNvSpPr/>
          <p:nvPr/>
        </p:nvSpPr>
        <p:spPr>
          <a:xfrm>
            <a:off x="91345" y="4650475"/>
            <a:ext cx="12008852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3" name="Rectangle 12"/>
          <p:cNvSpPr/>
          <p:nvPr/>
        </p:nvSpPr>
        <p:spPr>
          <a:xfrm>
            <a:off x="91348" y="4773225"/>
            <a:ext cx="12008849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445825"/>
            <a:ext cx="97536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900550"/>
            <a:ext cx="97536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1078" y="66676"/>
            <a:ext cx="12002497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726577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 useBgFill="1">
        <p:nvSpPr>
          <p:cNvPr id="8" name="Rounded Rectangle 7"/>
          <p:cNvSpPr/>
          <p:nvPr/>
        </p:nvSpPr>
        <p:spPr>
          <a:xfrm>
            <a:off x="85344" y="69755"/>
            <a:ext cx="12017829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8229600" y="6191250"/>
            <a:ext cx="33020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49BF3EA-1A78-4F07-BDC0-C8A1BD461199}" type="datetimeFigureOut">
              <a:rPr lang="en-US" smtClean="0"/>
              <a:t>6/25/2016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19200" y="6172200"/>
            <a:ext cx="52832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95072" y="6210300"/>
            <a:ext cx="6096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1219200" y="1447800"/>
            <a:ext cx="103632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/>
              <a:t>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1219200" y="274638"/>
            <a:ext cx="103632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930970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4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Character Analysis Chart</a:t>
            </a:r>
          </a:p>
        </p:txBody>
      </p:sp>
    </p:spTree>
    <p:extLst>
      <p:ext uri="{BB962C8B-B14F-4D97-AF65-F5344CB8AC3E}">
        <p14:creationId xmlns:p14="http://schemas.microsoft.com/office/powerpoint/2010/main" val="156607354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45459" y="286880"/>
            <a:ext cx="10945906" cy="461665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US" sz="2400" cap="small" spc="400" dirty="0">
                <a:latin typeface="+mj-lt"/>
              </a:rPr>
              <a:t>Character Analysis Chart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68939" y="812903"/>
          <a:ext cx="1165032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6468">
                  <a:extLst>
                    <a:ext uri="{9D8B030D-6E8A-4147-A177-3AD203B41FA5}">
                      <a16:colId xmlns:a16="http://schemas.microsoft.com/office/drawing/2014/main" val="3544203501"/>
                    </a:ext>
                  </a:extLst>
                </a:gridCol>
                <a:gridCol w="2931459">
                  <a:extLst>
                    <a:ext uri="{9D8B030D-6E8A-4147-A177-3AD203B41FA5}">
                      <a16:colId xmlns:a16="http://schemas.microsoft.com/office/drawing/2014/main" val="1345475602"/>
                    </a:ext>
                  </a:extLst>
                </a:gridCol>
                <a:gridCol w="697033">
                  <a:extLst>
                    <a:ext uri="{9D8B030D-6E8A-4147-A177-3AD203B41FA5}">
                      <a16:colId xmlns:a16="http://schemas.microsoft.com/office/drawing/2014/main" val="1949086846"/>
                    </a:ext>
                  </a:extLst>
                </a:gridCol>
                <a:gridCol w="4325428">
                  <a:extLst>
                    <a:ext uri="{9D8B030D-6E8A-4147-A177-3AD203B41FA5}">
                      <a16:colId xmlns:a16="http://schemas.microsoft.com/office/drawing/2014/main" val="1054664200"/>
                    </a:ext>
                  </a:extLst>
                </a:gridCol>
                <a:gridCol w="806839">
                  <a:extLst>
                    <a:ext uri="{9D8B030D-6E8A-4147-A177-3AD203B41FA5}">
                      <a16:colId xmlns:a16="http://schemas.microsoft.com/office/drawing/2014/main" val="410227671"/>
                    </a:ext>
                  </a:extLst>
                </a:gridCol>
                <a:gridCol w="1943101">
                  <a:extLst>
                    <a:ext uri="{9D8B030D-6E8A-4147-A177-3AD203B41FA5}">
                      <a16:colId xmlns:a16="http://schemas.microsoft.com/office/drawing/2014/main" val="42905828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Author: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Title: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Point: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4116333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4150746"/>
              </p:ext>
            </p:extLst>
          </p:nvPr>
        </p:nvGraphicFramePr>
        <p:xfrm>
          <a:off x="645459" y="1378572"/>
          <a:ext cx="11273809" cy="49133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5047">
                  <a:extLst>
                    <a:ext uri="{9D8B030D-6E8A-4147-A177-3AD203B41FA5}">
                      <a16:colId xmlns:a16="http://schemas.microsoft.com/office/drawing/2014/main" val="2128323565"/>
                    </a:ext>
                  </a:extLst>
                </a:gridCol>
                <a:gridCol w="1277470">
                  <a:extLst>
                    <a:ext uri="{9D8B030D-6E8A-4147-A177-3AD203B41FA5}">
                      <a16:colId xmlns:a16="http://schemas.microsoft.com/office/drawing/2014/main" val="4049087156"/>
                    </a:ext>
                  </a:extLst>
                </a:gridCol>
                <a:gridCol w="1506071">
                  <a:extLst>
                    <a:ext uri="{9D8B030D-6E8A-4147-A177-3AD203B41FA5}">
                      <a16:colId xmlns:a16="http://schemas.microsoft.com/office/drawing/2014/main" val="731953364"/>
                    </a:ext>
                  </a:extLst>
                </a:gridCol>
                <a:gridCol w="2232212">
                  <a:extLst>
                    <a:ext uri="{9D8B030D-6E8A-4147-A177-3AD203B41FA5}">
                      <a16:colId xmlns:a16="http://schemas.microsoft.com/office/drawing/2014/main" val="2375504048"/>
                    </a:ext>
                  </a:extLst>
                </a:gridCol>
                <a:gridCol w="1576755">
                  <a:extLst>
                    <a:ext uri="{9D8B030D-6E8A-4147-A177-3AD203B41FA5}">
                      <a16:colId xmlns:a16="http://schemas.microsoft.com/office/drawing/2014/main" val="3911204070"/>
                    </a:ext>
                  </a:extLst>
                </a:gridCol>
                <a:gridCol w="1648127">
                  <a:extLst>
                    <a:ext uri="{9D8B030D-6E8A-4147-A177-3AD203B41FA5}">
                      <a16:colId xmlns:a16="http://schemas.microsoft.com/office/drawing/2014/main" val="2990939359"/>
                    </a:ext>
                  </a:extLst>
                </a:gridCol>
                <a:gridCol w="1648127">
                  <a:extLst>
                    <a:ext uri="{9D8B030D-6E8A-4147-A177-3AD203B41FA5}">
                      <a16:colId xmlns:a16="http://schemas.microsoft.com/office/drawing/2014/main" val="1846251930"/>
                    </a:ext>
                  </a:extLst>
                </a:gridCol>
              </a:tblGrid>
              <a:tr h="58434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Relation to </a:t>
                      </a:r>
                    </a:p>
                    <a:p>
                      <a:pPr algn="ctr"/>
                      <a:r>
                        <a:rPr lang="en-US" sz="1600" dirty="0">
                          <a:latin typeface="Bradley Hand ITC" panose="03070402050302030203" pitchFamily="66" charset="0"/>
                        </a:rPr>
                        <a:t>__________</a:t>
                      </a:r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Character Type</a:t>
                      </a:r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Main Actions</a:t>
                      </a:r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Main Emotions</a:t>
                      </a:r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Central Values</a:t>
                      </a:r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At this point</a:t>
                      </a:r>
                    </a:p>
                  </a:txBody>
                  <a:tcPr>
                    <a:solidFill>
                      <a:srgbClr val="FF9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2981228"/>
                  </a:ext>
                </a:extLst>
              </a:tr>
              <a:tr h="584343">
                <a:tc>
                  <a:txBody>
                    <a:bodyPr/>
                    <a:lstStyle/>
                    <a:p>
                      <a:endParaRPr lang="en-US" b="1" dirty="0">
                        <a:latin typeface="Bradley Hand ITC" panose="03070402050302030203" pitchFamily="66" charset="0"/>
                      </a:endParaRPr>
                    </a:p>
                  </a:txBody>
                  <a:tcPr anchor="ctr">
                    <a:solidFill>
                      <a:srgbClr val="FFDFA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Bradley Hand ITC" panose="03070402050302030203" pitchFamily="66" charset="0"/>
                      </a:endParaRPr>
                    </a:p>
                  </a:txBody>
                  <a:tcPr>
                    <a:solidFill>
                      <a:srgbClr val="FFDFA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Bradley Hand ITC" panose="03070402050302030203" pitchFamily="66" charset="0"/>
                      </a:endParaRPr>
                    </a:p>
                  </a:txBody>
                  <a:tcPr>
                    <a:solidFill>
                      <a:srgbClr val="FFDFA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Bradley Hand ITC" panose="03070402050302030203" pitchFamily="66" charset="0"/>
                      </a:endParaRPr>
                    </a:p>
                  </a:txBody>
                  <a:tcPr>
                    <a:solidFill>
                      <a:srgbClr val="FFDFA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latin typeface="Bradley Hand ITC" panose="03070402050302030203" pitchFamily="66" charset="0"/>
                      </a:endParaRPr>
                    </a:p>
                  </a:txBody>
                  <a:tcPr>
                    <a:solidFill>
                      <a:srgbClr val="FFDFA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Bradley Hand ITC" panose="03070402050302030203" pitchFamily="66" charset="0"/>
                      </a:endParaRPr>
                    </a:p>
                  </a:txBody>
                  <a:tcPr>
                    <a:solidFill>
                      <a:srgbClr val="FFDFA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Bradley Hand ITC" panose="03070402050302030203" pitchFamily="66" charset="0"/>
                      </a:endParaRPr>
                    </a:p>
                  </a:txBody>
                  <a:tcPr>
                    <a:solidFill>
                      <a:srgbClr val="FFDFA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7765936"/>
                  </a:ext>
                </a:extLst>
              </a:tr>
              <a:tr h="584343">
                <a:tc>
                  <a:txBody>
                    <a:bodyPr/>
                    <a:lstStyle/>
                    <a:p>
                      <a:endParaRPr lang="en-US" b="1" dirty="0">
                        <a:latin typeface="Bradley Hand ITC" panose="03070402050302030203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kern="1200" dirty="0">
                        <a:solidFill>
                          <a:schemeClr val="dk1"/>
                        </a:solidFill>
                        <a:effectLst/>
                        <a:latin typeface="Bradley Hand ITC" panose="03070402050302030203" pitchFamily="66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en-US" sz="1200" kern="1200" dirty="0">
                        <a:solidFill>
                          <a:schemeClr val="dk1"/>
                        </a:solidFill>
                        <a:effectLst/>
                        <a:latin typeface="Bradley Hand ITC" panose="03070402050302030203" pitchFamily="66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en-US" sz="1200" kern="1200" dirty="0">
                        <a:solidFill>
                          <a:schemeClr val="dk1"/>
                        </a:solidFill>
                        <a:effectLst/>
                        <a:latin typeface="Bradley Hand ITC" panose="03070402050302030203" pitchFamily="66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en-US" sz="1200" kern="1200" dirty="0">
                        <a:solidFill>
                          <a:schemeClr val="dk1"/>
                        </a:solidFill>
                        <a:effectLst/>
                        <a:latin typeface="Bradley Hand ITC" panose="03070402050302030203" pitchFamily="66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en-US" sz="1200" kern="1200" dirty="0">
                        <a:solidFill>
                          <a:schemeClr val="dk1"/>
                        </a:solidFill>
                        <a:effectLst/>
                        <a:latin typeface="Bradley Hand ITC" panose="03070402050302030203" pitchFamily="66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7E9E7"/>
                          </a:solidFill>
                          <a:effectLst/>
                          <a:latin typeface="Bradley Hand ITC" panose="03070402050302030203" pitchFamily="66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unchanged by Milkman’s story of his journey &amp; discoveries</a:t>
                      </a:r>
                      <a:endParaRPr lang="en-US" sz="1200" b="1" dirty="0">
                        <a:solidFill>
                          <a:srgbClr val="F7E9E7"/>
                        </a:solidFill>
                        <a:latin typeface="Bradley Hand ITC" panose="03070402050302030203" pitchFamily="66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4126904"/>
                  </a:ext>
                </a:extLst>
              </a:tr>
              <a:tr h="584343">
                <a:tc>
                  <a:txBody>
                    <a:bodyPr/>
                    <a:lstStyle/>
                    <a:p>
                      <a:endParaRPr lang="en-US" b="1" dirty="0">
                        <a:latin typeface="Bradley Hand ITC" panose="03070402050302030203" pitchFamily="66" charset="0"/>
                      </a:endParaRPr>
                    </a:p>
                  </a:txBody>
                  <a:tcPr anchor="ctr">
                    <a:solidFill>
                      <a:srgbClr val="FFDCA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kern="1200" dirty="0">
                        <a:solidFill>
                          <a:schemeClr val="dk1"/>
                        </a:solidFill>
                        <a:effectLst/>
                        <a:latin typeface="Bradley Hand ITC" panose="03070402050302030203" pitchFamily="66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FFDCA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Bradley Hand ITC" panose="03070402050302030203" pitchFamily="66" charset="0"/>
                      </a:endParaRPr>
                    </a:p>
                  </a:txBody>
                  <a:tcPr>
                    <a:solidFill>
                      <a:srgbClr val="FFDCA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Bradley Hand ITC" panose="03070402050302030203" pitchFamily="66" charset="0"/>
                      </a:endParaRPr>
                    </a:p>
                  </a:txBody>
                  <a:tcPr>
                    <a:solidFill>
                      <a:srgbClr val="FFDCA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Bradley Hand ITC" panose="03070402050302030203" pitchFamily="66" charset="0"/>
                      </a:endParaRPr>
                    </a:p>
                  </a:txBody>
                  <a:tcPr>
                    <a:solidFill>
                      <a:srgbClr val="FFDCA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Bradley Hand ITC" panose="03070402050302030203" pitchFamily="66" charset="0"/>
                      </a:endParaRPr>
                    </a:p>
                  </a:txBody>
                  <a:tcPr>
                    <a:solidFill>
                      <a:srgbClr val="FFDCA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Bradley Hand ITC" panose="03070402050302030203" pitchFamily="66" charset="0"/>
                      </a:endParaRPr>
                    </a:p>
                  </a:txBody>
                  <a:tcPr>
                    <a:solidFill>
                      <a:srgbClr val="FFDCA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8309337"/>
                  </a:ext>
                </a:extLst>
              </a:tr>
              <a:tr h="584343">
                <a:tc>
                  <a:txBody>
                    <a:bodyPr/>
                    <a:lstStyle/>
                    <a:p>
                      <a:endParaRPr lang="en-US" b="1" dirty="0">
                        <a:latin typeface="Bradley Hand ITC" panose="03070402050302030203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Bradley Hand ITC" panose="03070402050302030203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latin typeface="Bradley Hand ITC" panose="03070402050302030203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Bradley Hand ITC" panose="03070402050302030203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Bradley Hand ITC" panose="03070402050302030203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Bradley Hand ITC" panose="03070402050302030203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Bradley Hand ITC" panose="03070402050302030203" pitchFamily="66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7690052"/>
                  </a:ext>
                </a:extLst>
              </a:tr>
              <a:tr h="584343">
                <a:tc>
                  <a:txBody>
                    <a:bodyPr/>
                    <a:lstStyle/>
                    <a:p>
                      <a:endParaRPr lang="en-US" b="1" dirty="0">
                        <a:latin typeface="Bradley Hand ITC" panose="03070402050302030203" pitchFamily="66" charset="0"/>
                      </a:endParaRPr>
                    </a:p>
                  </a:txBody>
                  <a:tcPr anchor="ctr">
                    <a:solidFill>
                      <a:srgbClr val="FFDCA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Bradley Hand ITC" panose="03070402050302030203" pitchFamily="66" charset="0"/>
                      </a:endParaRPr>
                    </a:p>
                  </a:txBody>
                  <a:tcPr anchor="ctr">
                    <a:solidFill>
                      <a:srgbClr val="FFDCA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Bradley Hand ITC" panose="03070402050302030203" pitchFamily="66" charset="0"/>
                      </a:endParaRPr>
                    </a:p>
                  </a:txBody>
                  <a:tcPr>
                    <a:solidFill>
                      <a:srgbClr val="FFDCA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Bradley Hand ITC" panose="03070402050302030203" pitchFamily="66" charset="0"/>
                      </a:endParaRPr>
                    </a:p>
                  </a:txBody>
                  <a:tcPr>
                    <a:solidFill>
                      <a:srgbClr val="FFDCA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Bradley Hand ITC" panose="03070402050302030203" pitchFamily="66" charset="0"/>
                      </a:endParaRPr>
                    </a:p>
                  </a:txBody>
                  <a:tcPr>
                    <a:solidFill>
                      <a:srgbClr val="FFDCA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Bradley Hand ITC" panose="03070402050302030203" pitchFamily="66" charset="0"/>
                      </a:endParaRPr>
                    </a:p>
                  </a:txBody>
                  <a:tcPr>
                    <a:solidFill>
                      <a:srgbClr val="FFDCA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Bradley Hand ITC" panose="03070402050302030203" pitchFamily="66" charset="0"/>
                      </a:endParaRPr>
                    </a:p>
                  </a:txBody>
                  <a:tcPr>
                    <a:solidFill>
                      <a:srgbClr val="FFDCA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9585832"/>
                  </a:ext>
                </a:extLst>
              </a:tr>
              <a:tr h="584343">
                <a:tc>
                  <a:txBody>
                    <a:bodyPr/>
                    <a:lstStyle/>
                    <a:p>
                      <a:endParaRPr lang="en-US" b="1" dirty="0">
                        <a:latin typeface="Bradley Hand ITC" panose="03070402050302030203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Bradley Hand ITC" panose="03070402050302030203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Bradley Hand ITC" panose="03070402050302030203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Bradley Hand ITC" panose="03070402050302030203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Bradley Hand ITC" panose="03070402050302030203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Bradley Hand ITC" panose="03070402050302030203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Bradley Hand ITC" panose="03070402050302030203" pitchFamily="66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6958760"/>
                  </a:ext>
                </a:extLst>
              </a:tr>
              <a:tr h="584343">
                <a:tc>
                  <a:txBody>
                    <a:bodyPr/>
                    <a:lstStyle/>
                    <a:p>
                      <a:pPr marL="0" algn="l" rtl="0" eaLnBrk="1" latinLnBrk="0" hangingPunct="1"/>
                      <a:endParaRPr kumimoji="0" lang="en-US" b="1" kern="1200" dirty="0">
                        <a:solidFill>
                          <a:schemeClr val="dk1"/>
                        </a:solidFill>
                        <a:latin typeface="Bradley Hand ITC" panose="03070402050302030203" pitchFamily="66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FFDCA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endParaRPr kumimoji="0" lang="en-US" b="1" kern="1200" dirty="0">
                        <a:solidFill>
                          <a:schemeClr val="dk1"/>
                        </a:solidFill>
                        <a:latin typeface="Bradley Hand ITC" panose="03070402050302030203" pitchFamily="66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FFDCA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endParaRPr kumimoji="0" lang="en-US" b="1" kern="1200" dirty="0">
                        <a:solidFill>
                          <a:schemeClr val="dk1"/>
                        </a:solidFill>
                        <a:latin typeface="Bradley Hand ITC" panose="03070402050302030203" pitchFamily="66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DCA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endParaRPr kumimoji="0" lang="en-US" b="1" kern="1200" dirty="0">
                        <a:solidFill>
                          <a:schemeClr val="dk1"/>
                        </a:solidFill>
                        <a:latin typeface="Bradley Hand ITC" panose="03070402050302030203" pitchFamily="66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DCA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endParaRPr kumimoji="0" lang="en-US" b="1" kern="1200" dirty="0">
                        <a:solidFill>
                          <a:schemeClr val="dk1"/>
                        </a:solidFill>
                        <a:latin typeface="Bradley Hand ITC" panose="03070402050302030203" pitchFamily="66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DCA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endParaRPr kumimoji="0" lang="en-US" b="1" kern="1200" dirty="0">
                        <a:solidFill>
                          <a:schemeClr val="dk1"/>
                        </a:solidFill>
                        <a:latin typeface="Bradley Hand ITC" panose="03070402050302030203" pitchFamily="66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DCA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endParaRPr kumimoji="0" lang="en-US" b="1" kern="1200" dirty="0">
                        <a:solidFill>
                          <a:schemeClr val="dk1"/>
                        </a:solidFill>
                        <a:latin typeface="Bradley Hand ITC" panose="03070402050302030203" pitchFamily="66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DCA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8879496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264024" y="812903"/>
            <a:ext cx="2850776" cy="370840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 anchor="ctr" anchorCtr="1">
            <a:spAutoFit/>
          </a:bodyPr>
          <a:lstStyle/>
          <a:p>
            <a:endParaRPr lang="en-US" b="1" dirty="0">
              <a:latin typeface="Bradley Hand ITC" panose="03070402050302030203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70422" y="812903"/>
            <a:ext cx="4246684" cy="370840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 anchor="ctr" anchorCtr="1">
            <a:spAutoFit/>
          </a:bodyPr>
          <a:lstStyle/>
          <a:p>
            <a:endParaRPr lang="en-US" b="1" dirty="0">
              <a:latin typeface="Bradley Hand ITC" panose="03070402050302030203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098741" y="812903"/>
            <a:ext cx="1670022" cy="370840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 anchor="ctr" anchorCtr="1">
            <a:spAutoFit/>
          </a:bodyPr>
          <a:lstStyle/>
          <a:p>
            <a:endParaRPr lang="en-US" dirty="0">
              <a:latin typeface="Bradley Hand ITC" panose="030704020503020302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260569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45459" y="286880"/>
            <a:ext cx="1094590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sz="2400" cap="small" spc="400" dirty="0">
                <a:latin typeface="+mj-lt"/>
              </a:rPr>
              <a:t>Character Analysis Chart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68939" y="812903"/>
          <a:ext cx="1165032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6468">
                  <a:extLst>
                    <a:ext uri="{9D8B030D-6E8A-4147-A177-3AD203B41FA5}">
                      <a16:colId xmlns:a16="http://schemas.microsoft.com/office/drawing/2014/main" val="3544203501"/>
                    </a:ext>
                  </a:extLst>
                </a:gridCol>
                <a:gridCol w="2931459">
                  <a:extLst>
                    <a:ext uri="{9D8B030D-6E8A-4147-A177-3AD203B41FA5}">
                      <a16:colId xmlns:a16="http://schemas.microsoft.com/office/drawing/2014/main" val="1345475602"/>
                    </a:ext>
                  </a:extLst>
                </a:gridCol>
                <a:gridCol w="697033">
                  <a:extLst>
                    <a:ext uri="{9D8B030D-6E8A-4147-A177-3AD203B41FA5}">
                      <a16:colId xmlns:a16="http://schemas.microsoft.com/office/drawing/2014/main" val="1949086846"/>
                    </a:ext>
                  </a:extLst>
                </a:gridCol>
                <a:gridCol w="4325428">
                  <a:extLst>
                    <a:ext uri="{9D8B030D-6E8A-4147-A177-3AD203B41FA5}">
                      <a16:colId xmlns:a16="http://schemas.microsoft.com/office/drawing/2014/main" val="1054664200"/>
                    </a:ext>
                  </a:extLst>
                </a:gridCol>
                <a:gridCol w="806839">
                  <a:extLst>
                    <a:ext uri="{9D8B030D-6E8A-4147-A177-3AD203B41FA5}">
                      <a16:colId xmlns:a16="http://schemas.microsoft.com/office/drawing/2014/main" val="410227671"/>
                    </a:ext>
                  </a:extLst>
                </a:gridCol>
                <a:gridCol w="1943101">
                  <a:extLst>
                    <a:ext uri="{9D8B030D-6E8A-4147-A177-3AD203B41FA5}">
                      <a16:colId xmlns:a16="http://schemas.microsoft.com/office/drawing/2014/main" val="42905828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Author: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Title: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Point: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4116333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2981514"/>
              </p:ext>
            </p:extLst>
          </p:nvPr>
        </p:nvGraphicFramePr>
        <p:xfrm>
          <a:off x="645459" y="1378572"/>
          <a:ext cx="11273809" cy="49133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5047">
                  <a:extLst>
                    <a:ext uri="{9D8B030D-6E8A-4147-A177-3AD203B41FA5}">
                      <a16:colId xmlns:a16="http://schemas.microsoft.com/office/drawing/2014/main" val="2128323565"/>
                    </a:ext>
                  </a:extLst>
                </a:gridCol>
                <a:gridCol w="1277470">
                  <a:extLst>
                    <a:ext uri="{9D8B030D-6E8A-4147-A177-3AD203B41FA5}">
                      <a16:colId xmlns:a16="http://schemas.microsoft.com/office/drawing/2014/main" val="4049087156"/>
                    </a:ext>
                  </a:extLst>
                </a:gridCol>
                <a:gridCol w="1506071">
                  <a:extLst>
                    <a:ext uri="{9D8B030D-6E8A-4147-A177-3AD203B41FA5}">
                      <a16:colId xmlns:a16="http://schemas.microsoft.com/office/drawing/2014/main" val="731953364"/>
                    </a:ext>
                  </a:extLst>
                </a:gridCol>
                <a:gridCol w="2232212">
                  <a:extLst>
                    <a:ext uri="{9D8B030D-6E8A-4147-A177-3AD203B41FA5}">
                      <a16:colId xmlns:a16="http://schemas.microsoft.com/office/drawing/2014/main" val="2375504048"/>
                    </a:ext>
                  </a:extLst>
                </a:gridCol>
                <a:gridCol w="1576755">
                  <a:extLst>
                    <a:ext uri="{9D8B030D-6E8A-4147-A177-3AD203B41FA5}">
                      <a16:colId xmlns:a16="http://schemas.microsoft.com/office/drawing/2014/main" val="3911204070"/>
                    </a:ext>
                  </a:extLst>
                </a:gridCol>
                <a:gridCol w="1648127">
                  <a:extLst>
                    <a:ext uri="{9D8B030D-6E8A-4147-A177-3AD203B41FA5}">
                      <a16:colId xmlns:a16="http://schemas.microsoft.com/office/drawing/2014/main" val="2990939359"/>
                    </a:ext>
                  </a:extLst>
                </a:gridCol>
                <a:gridCol w="1648127">
                  <a:extLst>
                    <a:ext uri="{9D8B030D-6E8A-4147-A177-3AD203B41FA5}">
                      <a16:colId xmlns:a16="http://schemas.microsoft.com/office/drawing/2014/main" val="1846251930"/>
                    </a:ext>
                  </a:extLst>
                </a:gridCol>
              </a:tblGrid>
              <a:tr h="58434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Relation to </a:t>
                      </a:r>
                    </a:p>
                    <a:p>
                      <a:pPr algn="ctr"/>
                      <a:endParaRPr lang="en-US" sz="1600" dirty="0">
                        <a:latin typeface="Bradley Hand ITC" panose="03070402050302030203" pitchFamily="66" charset="0"/>
                      </a:endParaRPr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Character Type</a:t>
                      </a:r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Main Actions</a:t>
                      </a:r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Main Emotions</a:t>
                      </a:r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Central Values</a:t>
                      </a:r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At this point</a:t>
                      </a:r>
                    </a:p>
                  </a:txBody>
                  <a:tcPr>
                    <a:solidFill>
                      <a:srgbClr val="FF9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2981228"/>
                  </a:ext>
                </a:extLst>
              </a:tr>
              <a:tr h="584343">
                <a:tc>
                  <a:txBody>
                    <a:bodyPr/>
                    <a:lstStyle/>
                    <a:p>
                      <a:endParaRPr lang="en-US" b="1" dirty="0">
                        <a:latin typeface="Bradley Hand ITC" panose="03070402050302030203" pitchFamily="66" charset="0"/>
                      </a:endParaRPr>
                    </a:p>
                  </a:txBody>
                  <a:tcPr anchor="ctr">
                    <a:solidFill>
                      <a:srgbClr val="FFDFA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Bradley Hand ITC" panose="03070402050302030203" pitchFamily="66" charset="0"/>
                      </a:endParaRPr>
                    </a:p>
                  </a:txBody>
                  <a:tcPr>
                    <a:solidFill>
                      <a:srgbClr val="FFDFA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Bradley Hand ITC" panose="03070402050302030203" pitchFamily="66" charset="0"/>
                      </a:endParaRPr>
                    </a:p>
                  </a:txBody>
                  <a:tcPr>
                    <a:solidFill>
                      <a:srgbClr val="FFDFA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Bradley Hand ITC" panose="03070402050302030203" pitchFamily="66" charset="0"/>
                      </a:endParaRPr>
                    </a:p>
                  </a:txBody>
                  <a:tcPr>
                    <a:solidFill>
                      <a:srgbClr val="FFDFA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latin typeface="Bradley Hand ITC" panose="03070402050302030203" pitchFamily="66" charset="0"/>
                      </a:endParaRPr>
                    </a:p>
                  </a:txBody>
                  <a:tcPr>
                    <a:solidFill>
                      <a:srgbClr val="FFDFA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latin typeface="Bradley Hand ITC" panose="03070402050302030203" pitchFamily="66" charset="0"/>
                      </a:endParaRPr>
                    </a:p>
                  </a:txBody>
                  <a:tcPr>
                    <a:solidFill>
                      <a:srgbClr val="FFDFA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Bradley Hand ITC" panose="03070402050302030203" pitchFamily="66" charset="0"/>
                      </a:endParaRPr>
                    </a:p>
                  </a:txBody>
                  <a:tcPr>
                    <a:solidFill>
                      <a:srgbClr val="FFDFA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7765936"/>
                  </a:ext>
                </a:extLst>
              </a:tr>
              <a:tr h="584343">
                <a:tc>
                  <a:txBody>
                    <a:bodyPr/>
                    <a:lstStyle/>
                    <a:p>
                      <a:endParaRPr lang="en-US" b="1" dirty="0">
                        <a:latin typeface="Bradley Hand ITC" panose="03070402050302030203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kern="1200" dirty="0">
                        <a:solidFill>
                          <a:schemeClr val="dk1"/>
                        </a:solidFill>
                        <a:effectLst/>
                        <a:latin typeface="Bradley Hand ITC" panose="03070402050302030203" pitchFamily="66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en-US" sz="1200" kern="1200" dirty="0">
                        <a:solidFill>
                          <a:schemeClr val="dk1"/>
                        </a:solidFill>
                        <a:effectLst/>
                        <a:latin typeface="Bradley Hand ITC" panose="03070402050302030203" pitchFamily="66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en-US" sz="1200" kern="1200" dirty="0">
                        <a:solidFill>
                          <a:schemeClr val="dk1"/>
                        </a:solidFill>
                        <a:effectLst/>
                        <a:latin typeface="Bradley Hand ITC" panose="03070402050302030203" pitchFamily="66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en-US" sz="1200" kern="1200" dirty="0">
                        <a:solidFill>
                          <a:schemeClr val="dk1"/>
                        </a:solidFill>
                        <a:effectLst/>
                        <a:latin typeface="Bradley Hand ITC" panose="03070402050302030203" pitchFamily="66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en-US" sz="1200" kern="1200" dirty="0">
                        <a:solidFill>
                          <a:schemeClr val="dk1"/>
                        </a:solidFill>
                        <a:effectLst/>
                        <a:latin typeface="Bradley Hand ITC" panose="03070402050302030203" pitchFamily="66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7E9E7"/>
                          </a:solidFill>
                          <a:effectLst/>
                          <a:latin typeface="Bradley Hand ITC" panose="03070402050302030203" pitchFamily="66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unchanged by Milkman’s story of his journey &amp; discoveries</a:t>
                      </a:r>
                      <a:endParaRPr lang="en-US" sz="1200" b="1" dirty="0">
                        <a:solidFill>
                          <a:srgbClr val="F7E9E7"/>
                        </a:solidFill>
                        <a:latin typeface="Bradley Hand ITC" panose="03070402050302030203" pitchFamily="66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4126904"/>
                  </a:ext>
                </a:extLst>
              </a:tr>
              <a:tr h="584343">
                <a:tc>
                  <a:txBody>
                    <a:bodyPr/>
                    <a:lstStyle/>
                    <a:p>
                      <a:endParaRPr lang="en-US" b="1" dirty="0">
                        <a:latin typeface="Bradley Hand ITC" panose="03070402050302030203" pitchFamily="66" charset="0"/>
                      </a:endParaRPr>
                    </a:p>
                  </a:txBody>
                  <a:tcPr anchor="ctr">
                    <a:solidFill>
                      <a:srgbClr val="FFDCA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kern="1200" dirty="0">
                        <a:solidFill>
                          <a:schemeClr val="dk1"/>
                        </a:solidFill>
                        <a:effectLst/>
                        <a:latin typeface="Bradley Hand ITC" panose="03070402050302030203" pitchFamily="66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FFDCA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Bradley Hand ITC" panose="03070402050302030203" pitchFamily="66" charset="0"/>
                      </a:endParaRPr>
                    </a:p>
                  </a:txBody>
                  <a:tcPr>
                    <a:solidFill>
                      <a:srgbClr val="FFDCA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Bradley Hand ITC" panose="03070402050302030203" pitchFamily="66" charset="0"/>
                      </a:endParaRPr>
                    </a:p>
                  </a:txBody>
                  <a:tcPr>
                    <a:solidFill>
                      <a:srgbClr val="FFDCA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Bradley Hand ITC" panose="03070402050302030203" pitchFamily="66" charset="0"/>
                      </a:endParaRPr>
                    </a:p>
                  </a:txBody>
                  <a:tcPr>
                    <a:solidFill>
                      <a:srgbClr val="FFDCA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Bradley Hand ITC" panose="03070402050302030203" pitchFamily="66" charset="0"/>
                      </a:endParaRPr>
                    </a:p>
                  </a:txBody>
                  <a:tcPr>
                    <a:solidFill>
                      <a:srgbClr val="FFDCA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F7E9E7"/>
                        </a:solidFill>
                        <a:latin typeface="Bradley Hand ITC" panose="03070402050302030203" pitchFamily="66" charset="0"/>
                      </a:endParaRPr>
                    </a:p>
                  </a:txBody>
                  <a:tcPr>
                    <a:solidFill>
                      <a:srgbClr val="FFDCA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8309337"/>
                  </a:ext>
                </a:extLst>
              </a:tr>
              <a:tr h="584343">
                <a:tc>
                  <a:txBody>
                    <a:bodyPr/>
                    <a:lstStyle/>
                    <a:p>
                      <a:endParaRPr lang="en-US" b="1" dirty="0">
                        <a:latin typeface="Bradley Hand ITC" panose="03070402050302030203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Bradley Hand ITC" panose="03070402050302030203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latin typeface="Bradley Hand ITC" panose="03070402050302030203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Bradley Hand ITC" panose="03070402050302030203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Bradley Hand ITC" panose="03070402050302030203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Bradley Hand ITC" panose="03070402050302030203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Bradley Hand ITC" panose="03070402050302030203" pitchFamily="66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7690052"/>
                  </a:ext>
                </a:extLst>
              </a:tr>
              <a:tr h="584343">
                <a:tc>
                  <a:txBody>
                    <a:bodyPr/>
                    <a:lstStyle/>
                    <a:p>
                      <a:endParaRPr lang="en-US" b="1" dirty="0">
                        <a:latin typeface="Bradley Hand ITC" panose="03070402050302030203" pitchFamily="66" charset="0"/>
                      </a:endParaRPr>
                    </a:p>
                  </a:txBody>
                  <a:tcPr anchor="ctr">
                    <a:solidFill>
                      <a:srgbClr val="FFDCA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Bradley Hand ITC" panose="03070402050302030203" pitchFamily="66" charset="0"/>
                      </a:endParaRPr>
                    </a:p>
                  </a:txBody>
                  <a:tcPr anchor="ctr">
                    <a:solidFill>
                      <a:srgbClr val="FFDCA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Bradley Hand ITC" panose="03070402050302030203" pitchFamily="66" charset="0"/>
                      </a:endParaRPr>
                    </a:p>
                  </a:txBody>
                  <a:tcPr>
                    <a:solidFill>
                      <a:srgbClr val="FFDCA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Bradley Hand ITC" panose="03070402050302030203" pitchFamily="66" charset="0"/>
                      </a:endParaRPr>
                    </a:p>
                  </a:txBody>
                  <a:tcPr>
                    <a:solidFill>
                      <a:srgbClr val="FFDCA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Bradley Hand ITC" panose="03070402050302030203" pitchFamily="66" charset="0"/>
                      </a:endParaRPr>
                    </a:p>
                  </a:txBody>
                  <a:tcPr>
                    <a:solidFill>
                      <a:srgbClr val="FFDCA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Bradley Hand ITC" panose="03070402050302030203" pitchFamily="66" charset="0"/>
                      </a:endParaRPr>
                    </a:p>
                  </a:txBody>
                  <a:tcPr>
                    <a:solidFill>
                      <a:srgbClr val="FFDCA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Bradley Hand ITC" panose="03070402050302030203" pitchFamily="66" charset="0"/>
                      </a:endParaRPr>
                    </a:p>
                  </a:txBody>
                  <a:tcPr>
                    <a:solidFill>
                      <a:srgbClr val="FFDCA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9585832"/>
                  </a:ext>
                </a:extLst>
              </a:tr>
              <a:tr h="584343">
                <a:tc>
                  <a:txBody>
                    <a:bodyPr/>
                    <a:lstStyle/>
                    <a:p>
                      <a:endParaRPr lang="en-US" b="1" dirty="0">
                        <a:latin typeface="Bradley Hand ITC" panose="03070402050302030203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Bradley Hand ITC" panose="03070402050302030203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Bradley Hand ITC" panose="03070402050302030203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Bradley Hand ITC" panose="03070402050302030203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Bradley Hand ITC" panose="03070402050302030203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Bradley Hand ITC" panose="03070402050302030203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Bradley Hand ITC" panose="03070402050302030203" pitchFamily="66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6958760"/>
                  </a:ext>
                </a:extLst>
              </a:tr>
              <a:tr h="584343">
                <a:tc>
                  <a:txBody>
                    <a:bodyPr/>
                    <a:lstStyle/>
                    <a:p>
                      <a:pPr marL="0" algn="l" rtl="0" eaLnBrk="1" latinLnBrk="0" hangingPunct="1"/>
                      <a:endParaRPr kumimoji="0" lang="en-US" b="1" kern="1200" dirty="0">
                        <a:solidFill>
                          <a:schemeClr val="dk1"/>
                        </a:solidFill>
                        <a:latin typeface="Bradley Hand ITC" panose="03070402050302030203" pitchFamily="66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FFDCA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endParaRPr kumimoji="0" lang="en-US" b="1" kern="1200" dirty="0">
                        <a:solidFill>
                          <a:schemeClr val="dk1"/>
                        </a:solidFill>
                        <a:latin typeface="Bradley Hand ITC" panose="03070402050302030203" pitchFamily="66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FFDCA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endParaRPr kumimoji="0" lang="en-US" b="1" kern="1200" dirty="0">
                        <a:solidFill>
                          <a:schemeClr val="dk1"/>
                        </a:solidFill>
                        <a:latin typeface="Bradley Hand ITC" panose="03070402050302030203" pitchFamily="66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DCA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endParaRPr kumimoji="0" lang="en-US" b="1" kern="1200" dirty="0">
                        <a:solidFill>
                          <a:schemeClr val="dk1"/>
                        </a:solidFill>
                        <a:latin typeface="Bradley Hand ITC" panose="03070402050302030203" pitchFamily="66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DCA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endParaRPr kumimoji="0" lang="en-US" b="1" kern="1200" dirty="0">
                        <a:solidFill>
                          <a:schemeClr val="dk1"/>
                        </a:solidFill>
                        <a:latin typeface="Bradley Hand ITC" panose="03070402050302030203" pitchFamily="66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DCA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endParaRPr kumimoji="0" lang="en-US" b="1" kern="1200" dirty="0">
                        <a:solidFill>
                          <a:schemeClr val="dk1"/>
                        </a:solidFill>
                        <a:latin typeface="Bradley Hand ITC" panose="03070402050302030203" pitchFamily="66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DCA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endParaRPr kumimoji="0" lang="en-US" b="1" kern="1200" dirty="0">
                        <a:solidFill>
                          <a:schemeClr val="dk1"/>
                        </a:solidFill>
                        <a:latin typeface="Bradley Hand ITC" panose="03070402050302030203" pitchFamily="66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DCA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8879496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264024" y="812903"/>
            <a:ext cx="2850776" cy="37084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b="1" dirty="0">
                <a:latin typeface="Bradley Hand ITC" panose="03070402050302030203" pitchFamily="66" charset="0"/>
              </a:rPr>
              <a:t>Toni Morrison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870422" y="812903"/>
            <a:ext cx="4246684" cy="37084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b="1" dirty="0">
                <a:latin typeface="Bradley Hand ITC" panose="03070402050302030203" pitchFamily="66" charset="0"/>
              </a:rPr>
              <a:t>Song of Solomon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098741" y="812903"/>
            <a:ext cx="1670022" cy="37084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dirty="0">
                <a:latin typeface="Bradley Hand ITC" panose="03070402050302030203" pitchFamily="66" charset="0"/>
              </a:rPr>
              <a:t>END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45459" y="2085836"/>
            <a:ext cx="1115878" cy="3693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US" b="1" dirty="0">
                <a:latin typeface="Bradley Hand ITC" panose="03070402050302030203" pitchFamily="66" charset="0"/>
              </a:rPr>
              <a:t>Milkman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98965" y="2772099"/>
            <a:ext cx="1431314" cy="3693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US" b="1" dirty="0">
                <a:latin typeface="Bradley Hand ITC" panose="03070402050302030203" pitchFamily="66" charset="0"/>
              </a:rPr>
              <a:t>Macon Dead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45459" y="3496522"/>
            <a:ext cx="1115878" cy="3693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US" b="1" dirty="0">
                <a:latin typeface="Bradley Hand ITC" panose="03070402050302030203" pitchFamily="66" charset="0"/>
              </a:rPr>
              <a:t>Pilate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45459" y="4029101"/>
            <a:ext cx="1431314" cy="3693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US" b="1" dirty="0">
                <a:latin typeface="Bradley Hand ITC" panose="03070402050302030203" pitchFamily="66" charset="0"/>
              </a:rPr>
              <a:t>Corinthians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45459" y="4686804"/>
            <a:ext cx="1115878" cy="3693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US" b="1" dirty="0">
                <a:latin typeface="Bradley Hand ITC" panose="03070402050302030203" pitchFamily="66" charset="0"/>
              </a:rPr>
              <a:t>Hagar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45459" y="5264898"/>
            <a:ext cx="1115878" cy="3693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US" b="1" dirty="0">
                <a:latin typeface="Bradley Hand ITC" panose="03070402050302030203" pitchFamily="66" charset="0"/>
              </a:rPr>
              <a:t>Guitar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45459" y="5842992"/>
            <a:ext cx="1115878" cy="3693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US" b="1" dirty="0">
                <a:latin typeface="Bradley Hand ITC" panose="03070402050302030203" pitchFamily="66" charset="0"/>
              </a:rPr>
              <a:t>Circe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997002" y="2091657"/>
            <a:ext cx="1115878" cy="3693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US" b="1" dirty="0">
                <a:latin typeface="Bradley Hand ITC" panose="03070402050302030203" pitchFamily="66" charset="0"/>
              </a:rPr>
              <a:t>——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950508" y="2777920"/>
            <a:ext cx="1431314" cy="3693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US" b="1" dirty="0">
                <a:latin typeface="Bradley Hand ITC" panose="03070402050302030203" pitchFamily="66" charset="0"/>
              </a:rPr>
              <a:t>father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1997002" y="3502343"/>
            <a:ext cx="1115878" cy="3693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US" b="1" dirty="0">
                <a:latin typeface="Bradley Hand ITC" panose="03070402050302030203" pitchFamily="66" charset="0"/>
              </a:rPr>
              <a:t>aunt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1997002" y="4034922"/>
            <a:ext cx="1431314" cy="3693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US" b="1" dirty="0">
                <a:latin typeface="Bradley Hand ITC" panose="03070402050302030203" pitchFamily="66" charset="0"/>
              </a:rPr>
              <a:t>sister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997002" y="4692625"/>
            <a:ext cx="1115878" cy="3693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US" b="1" dirty="0">
                <a:latin typeface="Bradley Hand ITC" panose="03070402050302030203" pitchFamily="66" charset="0"/>
              </a:rPr>
              <a:t>cousin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1997002" y="5270719"/>
            <a:ext cx="1115878" cy="3693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US" b="1" dirty="0">
                <a:latin typeface="Bradley Hand ITC" panose="03070402050302030203" pitchFamily="66" charset="0"/>
              </a:rPr>
              <a:t>friend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3335328" y="2587508"/>
            <a:ext cx="1521878" cy="646331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200" b="1" dirty="0">
                <a:solidFill>
                  <a:schemeClr val="dk1"/>
                </a:solidFill>
                <a:latin typeface="Bradley Hand ITC" panose="03070402050302030203" pitchFamily="66" charset="0"/>
                <a:ea typeface="Malgun Gothic" panose="020B0503020000020004" pitchFamily="34" charset="-127"/>
                <a:cs typeface="Times New Roman" panose="02020603050405020304" pitchFamily="18" charset="0"/>
              </a:rPr>
              <a:t>dominant-domineering;</a:t>
            </a:r>
          </a:p>
          <a:p>
            <a:pPr algn="ctr"/>
            <a:r>
              <a:rPr lang="en-US" sz="1200" b="1" dirty="0">
                <a:solidFill>
                  <a:schemeClr val="dk1"/>
                </a:solidFill>
                <a:latin typeface="Bradley Hand ITC" panose="03070402050302030203" pitchFamily="66" charset="0"/>
                <a:ea typeface="Malgun Gothic" panose="020B0503020000020004" pitchFamily="34" charset="-127"/>
                <a:cs typeface="Times New Roman" panose="02020603050405020304" pitchFamily="18" charset="0"/>
              </a:rPr>
              <a:t>become suspicious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766642" y="2587508"/>
            <a:ext cx="2271109" cy="830997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200" b="1" dirty="0">
                <a:solidFill>
                  <a:schemeClr val="dk1"/>
                </a:solidFill>
                <a:latin typeface="Bradley Hand ITC" panose="03070402050302030203" pitchFamily="66" charset="0"/>
                <a:ea typeface="Malgun Gothic" panose="020B0503020000020004" pitchFamily="34" charset="-127"/>
                <a:cs typeface="Times New Roman" panose="02020603050405020304" pitchFamily="18" charset="0"/>
              </a:rPr>
              <a:t>sees father slain;</a:t>
            </a:r>
          </a:p>
          <a:p>
            <a:pPr algn="ctr"/>
            <a:r>
              <a:rPr lang="en-US" sz="1200" b="1" dirty="0">
                <a:solidFill>
                  <a:schemeClr val="dk1"/>
                </a:solidFill>
                <a:latin typeface="Bradley Hand ITC" panose="03070402050302030203" pitchFamily="66" charset="0"/>
                <a:ea typeface="Malgun Gothic" panose="020B0503020000020004" pitchFamily="34" charset="-127"/>
                <a:cs typeface="Times New Roman" panose="02020603050405020304" pitchFamily="18" charset="0"/>
              </a:rPr>
              <a:t>kills man; finds gold; finds Ruth w/ her dead father; wants M. aborted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717570" y="2587508"/>
            <a:ext cx="1521878" cy="646331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200" b="1" dirty="0">
                <a:solidFill>
                  <a:schemeClr val="dk1"/>
                </a:solidFill>
                <a:latin typeface="Bradley Hand ITC" panose="03070402050302030203" pitchFamily="66" charset="0"/>
                <a:ea typeface="Malgun Gothic" panose="020B0503020000020004" pitchFamily="34" charset="-127"/>
                <a:cs typeface="Times New Roman" panose="02020603050405020304" pitchFamily="18" charset="0"/>
              </a:rPr>
              <a:t>believes owning houses gives him ownership of people;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0328861" y="2587508"/>
            <a:ext cx="1521878" cy="830997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200" b="1" dirty="0">
                <a:latin typeface="Bradley Hand ITC" panose="03070402050302030203" pitchFamily="66" charset="0"/>
                <a:ea typeface="Malgun Gothic" panose="020B0503020000020004" pitchFamily="34" charset="-127"/>
                <a:cs typeface="Times New Roman" panose="02020603050405020304" pitchFamily="18" charset="0"/>
              </a:rPr>
              <a:t>unchanged by Milkman’s story of his journey &amp; discoveries</a:t>
            </a:r>
            <a:endParaRPr lang="en-US" sz="1200" b="1" dirty="0">
              <a:latin typeface="Bradley Hand ITC" panose="03070402050302030203" pitchFamily="66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108226" y="1573584"/>
            <a:ext cx="1115878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Bradley Hand ITC" panose="03070402050302030203" pitchFamily="66" charset="0"/>
              </a:rPr>
              <a:t>Milkman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148458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1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3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6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1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3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4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6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75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0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2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350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4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Character Analysis Chart</a:t>
            </a:r>
          </a:p>
        </p:txBody>
      </p:sp>
    </p:spTree>
    <p:extLst>
      <p:ext uri="{BB962C8B-B14F-4D97-AF65-F5344CB8AC3E}">
        <p14:creationId xmlns:p14="http://schemas.microsoft.com/office/powerpoint/2010/main" val="6048469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xit" presetSubtype="0" fill="hold" grpId="1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usiness plan presentation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Cambria-Calibri">
      <a:maj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>
    <a:spDef>
      <a:spPr/>
      <a:bodyPr rtlCol="0" anchor="ctr"/>
      <a:lstStyle>
        <a:defPPr algn="ctr">
          <a:defRPr dirty="0"/>
        </a:defPPr>
      </a:lstStyle>
      <a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square" rtlCol="0" anchor="ctr" anchorCtr="1">
        <a:spAutoFit/>
      </a:bodyPr>
      <a:lstStyle>
        <a:defPPr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Business plan presentation" id="{3E9F0E27-4B3B-4D32-ACE0-136FB2759A95}" vid="{A4BCEBB7-3AD0-460E-BECB-303D18741B6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range Red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Cambria-Calibri">
      <a:maj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B656D85F-F071-4918-8CFE-64DCC814D49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Business plan presentation</Template>
  <TotalTime>0</TotalTime>
  <Words>134</Words>
  <Application>Microsoft Office PowerPoint</Application>
  <PresentationFormat>Widescreen</PresentationFormat>
  <Paragraphs>48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Malgun Gothic</vt:lpstr>
      <vt:lpstr>Bradley Hand ITC</vt:lpstr>
      <vt:lpstr>Calibri</vt:lpstr>
      <vt:lpstr>Cambria</vt:lpstr>
      <vt:lpstr>Times New Roman</vt:lpstr>
      <vt:lpstr>Wingdings 2</vt:lpstr>
      <vt:lpstr>Business plan presentation</vt:lpstr>
      <vt:lpstr>Character Analysis Chart</vt:lpstr>
      <vt:lpstr>PowerPoint Presentation</vt:lpstr>
      <vt:lpstr>PowerPoint Presentation</vt:lpstr>
      <vt:lpstr>Character Analysis Chart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2016-06-26T05:29:12Z</dcterms:created>
  <dcterms:modified xsi:type="dcterms:W3CDTF">2016-06-26T06:51:30Z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TC034606629991</vt:lpwstr>
  </property>
</Properties>
</file>